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8" r:id="rId2"/>
    <p:sldId id="257" r:id="rId3"/>
    <p:sldId id="259" r:id="rId4"/>
    <p:sldId id="281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62" r:id="rId13"/>
    <p:sldId id="261" r:id="rId14"/>
    <p:sldId id="260" r:id="rId15"/>
    <p:sldId id="272" r:id="rId16"/>
    <p:sldId id="265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1081" autoAdjust="0"/>
  </p:normalViewPr>
  <p:slideViewPr>
    <p:cSldViewPr>
      <p:cViewPr varScale="1">
        <p:scale>
          <a:sx n="87" d="100"/>
          <a:sy n="87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6ABF1-5741-4574-ADDA-1B1A5E2581C8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ECBFE-F491-4409-AC49-89F9A16194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6">
                <a:lumMod val="75000"/>
              </a:schemeClr>
            </a:gs>
            <a:gs pos="5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457200" y="4559926"/>
            <a:ext cx="8229600" cy="18934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tx1"/>
                </a:solidFill>
              </a:rPr>
              <a:t>Инструктаж по пожарной безопасности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8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latin typeface="+mj-lt"/>
              </a:rPr>
              <a:t>Автономное профессиональное образовательное </a:t>
            </a:r>
            <a:r>
              <a:rPr lang="en-US" sz="2000" b="1" dirty="0" smtClean="0">
                <a:latin typeface="+mj-lt"/>
              </a:rPr>
              <a:t/>
            </a:r>
            <a:br>
              <a:rPr lang="en-US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учреждение Удмуртской </a:t>
            </a:r>
            <a:r>
              <a:rPr lang="ru-RU" sz="2000" b="1" dirty="0">
                <a:latin typeface="+mj-lt"/>
              </a:rPr>
              <a:t>Республики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«Республиканский медицинский колледж </a:t>
            </a:r>
            <a:r>
              <a:rPr lang="en-US" sz="2000" b="1" dirty="0" smtClean="0">
                <a:latin typeface="+mj-lt"/>
              </a:rPr>
              <a:t/>
            </a:r>
            <a:br>
              <a:rPr lang="en-US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имени </a:t>
            </a:r>
            <a:r>
              <a:rPr lang="ru-RU" sz="2000" b="1" dirty="0">
                <a:latin typeface="+mj-lt"/>
              </a:rPr>
              <a:t>Героя Советского </a:t>
            </a:r>
            <a:r>
              <a:rPr lang="ru-RU" sz="2000" b="1" dirty="0" smtClean="0">
                <a:latin typeface="+mj-lt"/>
              </a:rPr>
              <a:t>Союза </a:t>
            </a:r>
            <a:r>
              <a:rPr lang="ru-RU" sz="2000" b="1" dirty="0">
                <a:latin typeface="+mj-lt"/>
              </a:rPr>
              <a:t>Ф.А. </a:t>
            </a:r>
            <a:r>
              <a:rPr lang="ru-RU" sz="2000" b="1" dirty="0" err="1">
                <a:latin typeface="+mj-lt"/>
              </a:rPr>
              <a:t>Пушиной</a:t>
            </a:r>
            <a:r>
              <a:rPr lang="ru-RU" sz="2000" b="1" dirty="0">
                <a:latin typeface="+mj-lt"/>
              </a:rPr>
              <a:t/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Министерства здравоохранения Удмуртской Республики</a:t>
            </a:r>
            <a:r>
              <a:rPr lang="ru-RU" sz="2000" b="1" dirty="0" smtClean="0">
                <a:latin typeface="+mj-lt"/>
              </a:rPr>
              <a:t>»</a:t>
            </a:r>
            <a:r>
              <a:rPr lang="en-US" sz="2000" b="1" dirty="0" smtClean="0">
                <a:latin typeface="+mj-lt"/>
              </a:rPr>
              <a:t> </a:t>
            </a:r>
            <a:br>
              <a:rPr lang="en-US" sz="2000" b="1" dirty="0" smtClean="0">
                <a:latin typeface="+mj-lt"/>
              </a:rPr>
            </a:br>
            <a:r>
              <a:rPr lang="ru-RU" sz="2000" b="1" dirty="0" smtClean="0">
                <a:latin typeface="+mj-lt"/>
              </a:rPr>
              <a:t>(</a:t>
            </a:r>
            <a:r>
              <a:rPr lang="ru-RU" sz="2000" b="1" dirty="0">
                <a:latin typeface="+mj-lt"/>
              </a:rPr>
              <a:t>АПОУ УР «РМК МЗ УР»)</a:t>
            </a:r>
            <a:endParaRPr lang="ru-RU" sz="3200" dirty="0">
              <a:effectLst/>
              <a:latin typeface="+mj-lt"/>
            </a:endParaRPr>
          </a:p>
        </p:txBody>
      </p:sp>
      <p:pic>
        <p:nvPicPr>
          <p:cNvPr id="8" name="Picture 2" descr="D:\Загрузки\ЛогоРМ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95630"/>
            <a:ext cx="279471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81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5" grpId="1" build="p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Требования к эксплуатации эвакуационных путей и эвакуационных выходов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ЗАПРЕЩАЕТСЯ:</a:t>
            </a:r>
          </a:p>
          <a:p>
            <a:pPr>
              <a:buNone/>
            </a:pPr>
            <a:r>
              <a:rPr lang="ru-RU" dirty="0" smtClean="0"/>
              <a:t>  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демонтаж приспособлений для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самозакрывания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дверей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Медколледж_2\Desktop\ПБ и антитерор\инструктаж по ПБ\фото\IMG_20210311_1153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79273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Требования к эксплуатации электроустановок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643306" y="1600200"/>
            <a:ext cx="5214974" cy="51149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b="1" dirty="0" smtClean="0"/>
              <a:t>ЗАПРЕЩАЕТСЯ:</a:t>
            </a:r>
          </a:p>
          <a:p>
            <a:pPr>
              <a:buNone/>
            </a:pPr>
            <a:r>
              <a:rPr lang="ru-RU" sz="2000" dirty="0" smtClean="0"/>
              <a:t>   - оставлять по окончании рабочего времени </a:t>
            </a:r>
            <a:r>
              <a:rPr lang="ru-RU" sz="2000" dirty="0" err="1" smtClean="0"/>
              <a:t>необесточенными</a:t>
            </a:r>
            <a:r>
              <a:rPr lang="ru-RU" sz="2000" dirty="0" smtClean="0"/>
              <a:t> (отключенными от электрической сети) </a:t>
            </a:r>
            <a:r>
              <a:rPr lang="ru-RU" sz="2000" dirty="0" err="1" smtClean="0"/>
              <a:t>электропотребители</a:t>
            </a:r>
            <a:r>
              <a:rPr lang="ru-RU" sz="2000" dirty="0" smtClean="0"/>
              <a:t>, в том числе бытовые электроприборы, за исключением помещений, в которых находится дежурный персонал;</a:t>
            </a:r>
          </a:p>
          <a:p>
            <a:pPr>
              <a:buNone/>
            </a:pPr>
            <a:r>
              <a:rPr lang="ru-RU" sz="2000" dirty="0" smtClean="0"/>
              <a:t>   - эксплуатировать электропровода и кабели с видимыми нарушениями изоляции; </a:t>
            </a:r>
          </a:p>
          <a:p>
            <a:pPr>
              <a:buNone/>
            </a:pPr>
            <a:r>
              <a:rPr lang="ru-RU" sz="2000" dirty="0" smtClean="0"/>
              <a:t>  - пользоваться розетками, рубильниками, с повреждениями; </a:t>
            </a:r>
          </a:p>
          <a:p>
            <a:pPr>
              <a:buNone/>
            </a:pPr>
            <a:r>
              <a:rPr lang="ru-RU" sz="2000" dirty="0" smtClean="0"/>
              <a:t>  - эксплуатировать светильники со снятыми колпаками; </a:t>
            </a:r>
          </a:p>
          <a:p>
            <a:pPr>
              <a:buNone/>
            </a:pPr>
            <a:r>
              <a:rPr lang="ru-RU" sz="2000" dirty="0" smtClean="0"/>
              <a:t>  - оставлять без присмотра включенными в электрическую сеть электронагревательные приборы, а также другие бытовые электроприборы, в том числе находящиеся в режиме ожидания, за исключением электроприборов, которые могут и (или) должны находиться в круглосуточном режиме работы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5122" name="Picture 2" descr="C:\Users\Медколледж_2\Desktop\ПБ и антитерор\инструктаж по ПБ\фото\IMG_20210311_1158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3"/>
            <a:ext cx="2428892" cy="1571636"/>
          </a:xfrm>
          <a:prstGeom prst="rect">
            <a:avLst/>
          </a:prstGeom>
          <a:noFill/>
        </p:spPr>
      </p:pic>
      <p:pic>
        <p:nvPicPr>
          <p:cNvPr id="5123" name="Picture 3" descr="C:\Users\Медколледж_2\Desktop\ПБ и антитерор\инструктаж по ПБ\фото\IMG_20210311_115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285750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f.ppt-online.org/files/slide/s/SXnKM01oPNAmwqQphkxLdCVierclF9H34sYjWG/slide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42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f.ppt-online.org/files/slide/s/SXnKM01oPNAmwqQphkxLdCVierclF9H34sYjWG/slide-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f.ppt-online.org/files/slide/s/SXnKM01oPNAmwqQphkxLdCVierclF9H34sYjWG/slide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4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Соблюдение пожарной безопасности работниками колледжа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500398" y="1142984"/>
            <a:ext cx="5643602" cy="50720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Каждый работник колледжа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целях обеспечения и соблюдения требований пожарной безопасности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обязан: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- знать и соблюдать настоящую Инструкцию и ознакомиться с ней под роспись в журнале инструктажа по пожарной безопасности;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уметь пользоваться первичными средствами пожаротушения (огнетушители, пожарные краны);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знать содержание плана эвакуации людей при пожаре, порядок эвакуации людей при пожаре. 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Каждый работник колледжа  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пределах своей компетенции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несет ответственность за пожарную безопасность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учебных кабинетов, служебных, вспомогательных и  складских помещений, а также исправность и безопасность инженерного и технологического оборудования, установленного в указанных помещениях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Медколледж_2\Desktop\ПБ и антитерор\инструктаж по ПБ\фото\IMG_20210311_1134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1432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Действия работников колледжа при возникновении пожара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Медколледж_2\Desktop\ПБ и антитерор\инструктаж по ПБ\фото\IMG_00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1571612"/>
            <a:ext cx="2928958" cy="4525963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071802" y="1600200"/>
            <a:ext cx="585791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Работник колледжа должен: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- привести в действие систему оповещения людей о пожаре посредством ручного пожарного </a:t>
            </a:r>
            <a:r>
              <a:rPr lang="ru-RU" dirty="0" err="1" smtClean="0"/>
              <a:t>извещателя</a:t>
            </a:r>
            <a:r>
              <a:rPr lang="ru-RU" dirty="0" smtClean="0"/>
              <a:t>; </a:t>
            </a:r>
          </a:p>
          <a:p>
            <a:pPr>
              <a:buFontTx/>
              <a:buChar char="-"/>
            </a:pPr>
            <a:r>
              <a:rPr lang="ru-RU" dirty="0" smtClean="0"/>
              <a:t>немедленно сообщить об этом по телефону в пожарную охрану по тел. 01, 101;</a:t>
            </a:r>
          </a:p>
          <a:p>
            <a:pPr>
              <a:buFontTx/>
              <a:buChar char="-"/>
            </a:pPr>
            <a:r>
              <a:rPr lang="ru-RU" dirty="0" smtClean="0"/>
              <a:t> принять меры по эвакуации людей, а при условии отсутствия угрозы жизни и здоровью людей меры по тушению пожара в начальной стадии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Проведение эвакуации людей в случае пожара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Ответственными за эвакуацию людей в учебном корпусе (по этажам) являются: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  1 этаж – </a:t>
            </a:r>
            <a:r>
              <a:rPr lang="ru-RU" dirty="0" err="1" smtClean="0">
                <a:latin typeface="Arial" pitchFamily="34" charset="0"/>
                <a:ea typeface="Times New Roman"/>
                <a:cs typeface="Arial" pitchFamily="34" charset="0"/>
              </a:rPr>
              <a:t>Валиахметов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 А.Р.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Федорова С.М.; 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 этаж – Абрамова Л.Г.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и Коростылева Н.И.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 этаж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Бармина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С.М.</a:t>
            </a: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Артемьев П.В.;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  4 этаж – Беркут Н.В.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 и </a:t>
            </a:r>
            <a:r>
              <a:rPr lang="ru-RU" dirty="0" err="1" smtClean="0">
                <a:latin typeface="Arial" pitchFamily="34" charset="0"/>
                <a:ea typeface="Times New Roman"/>
                <a:cs typeface="Arial" pitchFamily="34" charset="0"/>
              </a:rPr>
              <a:t>Бушмелев</a:t>
            </a:r>
            <a:r>
              <a:rPr lang="ru-RU" dirty="0" smtClean="0">
                <a:latin typeface="Arial" pitchFamily="34" charset="0"/>
                <a:ea typeface="Times New Roman"/>
                <a:cs typeface="Arial" pitchFamily="34" charset="0"/>
              </a:rPr>
              <a:t> Р.Н.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Ответственные за эвакуацию людей должны принять меры по эвакуации людей в зоне своей ответственности: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при непосредственном обнаружении пожара;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при получении информации о возникновении пожара;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при срабатывании системы оповещения людей о пожаре. </a:t>
            </a:r>
          </a:p>
          <a:p>
            <a:pPr>
              <a:buFontTx/>
              <a:buChar char="-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случае возникновения пожара при эвакуации из здания весь персонал обязан: 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- выполнять команды ответственных за эвакуацию людей с этажа, на котором расположено их рабочее место, а также старших должностных лиц объекта и (или) работников пожарной охраны; </a:t>
            </a:r>
          </a:p>
          <a:p>
            <a:pPr>
              <a:buNone/>
            </a:pPr>
            <a:r>
              <a:rPr lang="ru-RU" dirty="0" smtClean="0"/>
              <a:t>- покинуть здание в соответствии с планом эвакуации людей при пожаре, по ходу эвакуации помогая людям, не знакомым с планировкой здания, найти ближайший эвакуационный выход;</a:t>
            </a:r>
          </a:p>
          <a:p>
            <a:pPr>
              <a:buNone/>
            </a:pPr>
            <a:r>
              <a:rPr lang="ru-RU" dirty="0" smtClean="0"/>
              <a:t>- в случае задымления или затруднения дыхания от токсичных продуктов горения применять средства индивидуальной защиты органов дыхания и зрения.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64318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Зачетный тест по противопожарному инструктажу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В 2021 году произошел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2281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пожар в которых погибло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111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человек и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119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пострадало. Главными причинами пожаров стали: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-неосторожное обращение с огнем -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991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случай;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-неисправность электрооборудования -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560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случаев;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неисправност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системы печного отопления -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6 случаев.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Медколледж_2\Desktop\персональные данные\dda510784fb914e59fa0446d6f858a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85926"/>
            <a:ext cx="868680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Что такое пожар?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а) это организованный процесс горения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б) это контролируемый процесс горения, сопровождающийся выделением большого количества тепла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в) это неконтролируемый процесс горения, сопровождающийся уничтожением материальных ценностей и создающий опасность для жизни и здоровья людей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г) это поддерживаемый процесс горения, сопровождающийся выделением большого количества энергии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Какая опасность таится для людей при пожаре?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а) высокая температура воздуха и задымленность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б) высокая концентрация окиси углерода и других вредных продуктов сгорания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в) опасность испортить зрение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г) возможное обрушение конструкций зданий и сооружений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Какие правила необходимо соблюдать человеку, если для спасения себя и оказания помощи другим если нужно пройти через горящее помещение?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а) таких правил не существует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б) следует накрыться с головой мокрым пальто или плащом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в) следует накрыться с головой мокрым одеялом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г) следует накрыться с головой мокрым куском плотной ткани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Что необходимо сделать человеку, если на нём загорелась одежда?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а) следует как можно быстрее бежать, чтобы сбить пламя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б) не следует бежать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в) следует кричать и звать на помощь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г) следует лечь на землю и, перекатываясь, постараться сбить пламя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Что целесообразно использовать при тушении пожара?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а) огнетушители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б) подручный материал, например, веник и совок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в) воду и песок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г) землю и покрывала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Что необходимо предпринять при возгорании компьютера?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а) следует кричать и звать на помощь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б) следует залить компьютер мыльной пеной или растворенным в воде стиральным порошком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в) следует отключить компьютер от сети и накрыть плотной тканью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г) не следует ничего предпринимать до приезда спасателей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чем заключается первая помощь при ожоге?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а) следует срочно обратиться к хирургу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б) следует срочно вызвать скорую помощь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в) следует залить йодом или замазать зеленкой пораженное место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г) следует пораженное место промыть холодной водой и наложить чистую повязку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Как рекомендуется покидать задымленное помещение?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а) бегом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б) пригнувшись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в) спокойным шагом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г) ползком, не теряя ориентира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Признаки отравления угарным газом?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а) слабость, тошнота, рвота, головокружение, покраснение кожных покровов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б) слабость, головокружение, побледнение кожных покровов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в) головная боль, повышение температуры тела, боли в животе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едколледж_2\Downloads\aCyOo7V7zK-29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1026" name="AutoShape 2" descr="Инструктаж по пожарной безопасности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Что такое пожар?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– это неконтролируемый процесс горения вне специального очага, возникший непроизвольно или по злому умыслу, в ходе которого выделяются тепло и дым, а также который сопровождается материальным ущербом и угрожает здоровью или жизни людей.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f.ppt-online.org/files/slide/s/SXnKM01oPNAmwqQphkxLdCVierclF9H34sYjWG/slide-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Требования к зданию, помещениям и территории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1214422"/>
            <a:ext cx="3971924" cy="491174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здании и на территории ЗАПРЕЩАЕТСЯ: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сжигать отходы и тару, разводить костры в местах, находящихся на расстоянии менее 50 метров;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перекрывать проезды для пожарной техники 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использовать для стоянки автомобилей площадки для пожарной техники;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хранить и применять легковоспламеняющиеся и горючие жидкости;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устанавливать глухие решетки на окнах и приямках 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размещать мебель, оборудование и другие предметы на путях эвакуации;</a:t>
            </a:r>
            <a:r>
              <a:rPr lang="ru-RU" sz="1600" dirty="0" smtClean="0"/>
              <a:t> 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Курение на территории и в помещениях колледжа запрещено!. </a:t>
            </a:r>
          </a:p>
          <a:p>
            <a:pPr>
              <a:buFontTx/>
              <a:buChar char="-"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C:\Users\Медколледж_2\Desktop\ПБ и антитерор\инструктаж по ПБ\фото\3KzYN8fh5k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21484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Arial" pitchFamily="34" charset="0"/>
                <a:cs typeface="Arial" pitchFamily="34" charset="0"/>
              </a:rPr>
              <a:t>Требования к эксплуатации эвакуационных путей и эвакуационных выходов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428736"/>
            <a:ext cx="4929222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Запоры на дверях эвакуационных выходов должны обеспечивать возможность их свободного открывания изнутри без ключа. 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Медколледж_2\Desktop\ПБ и антитерор\инструктаж по ПБ\фото\IMG_20210311_1154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71477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Требования к эксплуатации эвакуационных путей и эвакуационных выходов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ЗАПРЕЩАЕТСЯ:</a:t>
            </a:r>
          </a:p>
          <a:p>
            <a:pPr>
              <a:buNone/>
            </a:pPr>
            <a:r>
              <a:rPr lang="ru-RU" dirty="0" smtClean="0"/>
              <a:t>-  фиксировать самозакрывающиеся двери лестничных клеток, коридоров, холлов и тамбуров в открытом положении, а также снимать их;</a:t>
            </a:r>
            <a:endParaRPr lang="ru-RU" dirty="0"/>
          </a:p>
        </p:txBody>
      </p:sp>
      <p:pic>
        <p:nvPicPr>
          <p:cNvPr id="2050" name="Picture 2" descr="C:\Users\Медколледж_2\Desktop\ПБ и антитерор\инструктаж по ПБ\фото\IMG_20210311_1156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Требования к эксплуатации эвакуационных путей и эвакуационных выходов</a:t>
            </a:r>
            <a:endParaRPr lang="ru-RU" sz="2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ЗАПРЕЩАЕТСЯ:</a:t>
            </a:r>
          </a:p>
          <a:p>
            <a:pPr>
              <a:buNone/>
            </a:pPr>
            <a:r>
              <a:rPr lang="ru-RU" dirty="0" smtClean="0"/>
              <a:t>- размещать на путях эвакуации и эвакуационных выходах (в том числе в проходах, коридорах, тамбурах, на лестничных площадках, маршах лестниц, в дверных проемах,) оборудование, мусор и другие предметы, препятствующие безопасной эвакуации, а также блокировать двери эвакуационных выходов;</a:t>
            </a:r>
            <a:endParaRPr lang="ru-RU" dirty="0"/>
          </a:p>
        </p:txBody>
      </p:sp>
      <p:pic>
        <p:nvPicPr>
          <p:cNvPr id="3074" name="Picture 2" descr="C:\Users\Медколледж_2\Desktop\ПБ и антитерор\инструктаж по ПБ\фото\IMG_20210311_1157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rgbClr val="E36C09"/>
      </a:lt1>
      <a:dk2>
        <a:srgbClr val="1F497D"/>
      </a:dk2>
      <a:lt2>
        <a:srgbClr val="EEECE1"/>
      </a:lt2>
      <a:accent1>
        <a:srgbClr val="FAC08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1109</Words>
  <PresentationFormat>Экран (4:3)</PresentationFormat>
  <Paragraphs>106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Автономное профессиональное образовательное  учреждение Удмуртской Республики «Республиканский медицинский колледж  имени Героя Советского Союза Ф.А. Пушиной Министерства здравоохранения Удмуртской Республики»  (АПОУ УР «РМК МЗ УР»)</vt:lpstr>
      <vt:lpstr>В 2021 году произошел 2281 пожар в которых погибло 111 человек и 119 пострадало. Главными причинами пожаров стали: -неосторожное обращение с огнем - 991 случай; -неисправность электрооборудования - 560 случаев; - неисправност системы печного отопления - 356 случаев.</vt:lpstr>
      <vt:lpstr>Слайд 3</vt:lpstr>
      <vt:lpstr>Что такое пожар? </vt:lpstr>
      <vt:lpstr>Слайд 5</vt:lpstr>
      <vt:lpstr>Требования к зданию, помещениям и территории </vt:lpstr>
      <vt:lpstr>Требования к эксплуатации эвакуационных путей и эвакуационных выходов </vt:lpstr>
      <vt:lpstr>Требования к эксплуатации эвакуационных путей и эвакуационных выходов</vt:lpstr>
      <vt:lpstr>Требования к эксплуатации эвакуационных путей и эвакуационных выходов</vt:lpstr>
      <vt:lpstr>Требования к эксплуатации эвакуационных путей и эвакуационных выходов</vt:lpstr>
      <vt:lpstr>Требования к эксплуатации электроустановок</vt:lpstr>
      <vt:lpstr>Слайд 12</vt:lpstr>
      <vt:lpstr>Слайд 13</vt:lpstr>
      <vt:lpstr>Слайд 14</vt:lpstr>
      <vt:lpstr>Соблюдение пожарной безопасности работниками колледжа</vt:lpstr>
      <vt:lpstr>Действия работников колледжа при возникновении пожара</vt:lpstr>
      <vt:lpstr>Проведение эвакуации людей в случае пожара </vt:lpstr>
      <vt:lpstr>В случае возникновения пожара при эвакуации из здания весь персонал обязан:  </vt:lpstr>
      <vt:lpstr>Зачетный тест по противопожарному инструктажу</vt:lpstr>
      <vt:lpstr>Что такое пожар? </vt:lpstr>
      <vt:lpstr>Какая опасность таится для людей при пожаре? </vt:lpstr>
      <vt:lpstr>Какие правила необходимо соблюдать человеку, если для спасения себя и оказания помощи другим если нужно пройти через горящее помещение? </vt:lpstr>
      <vt:lpstr>Что необходимо сделать человеку, если на нём загорелась одежда? </vt:lpstr>
      <vt:lpstr>Что целесообразно использовать при тушении пожара? </vt:lpstr>
      <vt:lpstr>Что необходимо предпринять при возгорании компьютера? </vt:lpstr>
      <vt:lpstr>В чем заключается первая помощь при ожоге? </vt:lpstr>
      <vt:lpstr>Как рекомендуется покидать задымленное помещение?</vt:lpstr>
      <vt:lpstr>Признаки отравления угарным газом?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безопасность  в АПОУ УР «РМК МЗ УР»</dc:title>
  <dc:creator>Медколледж</dc:creator>
  <cp:lastModifiedBy>Медколледж_2</cp:lastModifiedBy>
  <cp:revision>58</cp:revision>
  <dcterms:created xsi:type="dcterms:W3CDTF">2021-03-11T06:25:44Z</dcterms:created>
  <dcterms:modified xsi:type="dcterms:W3CDTF">2022-04-19T05:30:22Z</dcterms:modified>
</cp:coreProperties>
</file>